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5"/>
  </p:notesMasterIdLst>
  <p:sldIdLst>
    <p:sldId id="275" r:id="rId6"/>
    <p:sldId id="276" r:id="rId7"/>
    <p:sldId id="313" r:id="rId8"/>
    <p:sldId id="320" r:id="rId9"/>
    <p:sldId id="305" r:id="rId10"/>
    <p:sldId id="321" r:id="rId11"/>
    <p:sldId id="319" r:id="rId12"/>
    <p:sldId id="322" r:id="rId13"/>
    <p:sldId id="327" r:id="rId14"/>
    <p:sldId id="325" r:id="rId15"/>
    <p:sldId id="326" r:id="rId16"/>
    <p:sldId id="317" r:id="rId17"/>
    <p:sldId id="324" r:id="rId18"/>
    <p:sldId id="323" r:id="rId19"/>
    <p:sldId id="278" r:id="rId20"/>
    <p:sldId id="284" r:id="rId21"/>
    <p:sldId id="285" r:id="rId22"/>
    <p:sldId id="314" r:id="rId23"/>
    <p:sldId id="286" r:id="rId24"/>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12/05/2019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152400"/>
            <a:ext cx="7924800" cy="762000"/>
          </a:xfrm>
        </p:spPr>
        <p:txBody>
          <a:bodyPr/>
          <a:lstStyle/>
          <a:p>
            <a:r>
              <a:rPr lang="en-US" sz="3200" dirty="0">
                <a:solidFill>
                  <a:schemeClr val="tx1"/>
                </a:solidFill>
              </a:rPr>
              <a:t>WSUP19-0006 (Verizon Monopole) </a:t>
            </a:r>
          </a:p>
        </p:txBody>
      </p:sp>
      <p:sp>
        <p:nvSpPr>
          <p:cNvPr id="2" name="Content Placeholder 1"/>
          <p:cNvSpPr>
            <a:spLocks noGrp="1"/>
          </p:cNvSpPr>
          <p:nvPr>
            <p:ph idx="1"/>
          </p:nvPr>
        </p:nvSpPr>
        <p:spPr>
          <a:xfrm>
            <a:off x="0" y="5105400"/>
            <a:ext cx="8991600" cy="762000"/>
          </a:xfrm>
        </p:spPr>
        <p:txBody>
          <a:bodyPr>
            <a:normAutofit/>
          </a:bodyPr>
          <a:lstStyle/>
          <a:p>
            <a:pPr marL="0" indent="0" algn="ctr">
              <a:buNone/>
            </a:pPr>
            <a:r>
              <a:rPr lang="en-US" sz="2000" dirty="0"/>
              <a:t>Washoe County Board of Adjustment</a:t>
            </a:r>
          </a:p>
          <a:p>
            <a:pPr marL="0" indent="0" algn="ctr">
              <a:buNone/>
            </a:pPr>
            <a:r>
              <a:rPr lang="en-US" sz="2000" dirty="0"/>
              <a:t>December 5, 2019</a:t>
            </a:r>
          </a:p>
        </p:txBody>
      </p:sp>
      <p:pic>
        <p:nvPicPr>
          <p:cNvPr id="5" name="Picture 4">
            <a:extLst>
              <a:ext uri="{FF2B5EF4-FFF2-40B4-BE49-F238E27FC236}">
                <a16:creationId xmlns:a16="http://schemas.microsoft.com/office/drawing/2014/main" xmlns="" id="{8B8F050A-F55C-4EC3-B29A-A6595946D160}"/>
              </a:ext>
            </a:extLst>
          </p:cNvPr>
          <p:cNvPicPr>
            <a:picLocks noChangeAspect="1"/>
          </p:cNvPicPr>
          <p:nvPr/>
        </p:nvPicPr>
        <p:blipFill>
          <a:blip r:embed="rId2"/>
          <a:stretch>
            <a:fillRect/>
          </a:stretch>
        </p:blipFill>
        <p:spPr>
          <a:xfrm>
            <a:off x="2514600" y="990600"/>
            <a:ext cx="3962400" cy="4173166"/>
          </a:xfrm>
          <a:prstGeom prst="rect">
            <a:avLst/>
          </a:prstGeom>
        </p:spPr>
      </p:pic>
    </p:spTree>
    <p:extLst>
      <p:ext uri="{BB962C8B-B14F-4D97-AF65-F5344CB8AC3E}">
        <p14:creationId xmlns:p14="http://schemas.microsoft.com/office/powerpoint/2010/main" val="1413287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066800"/>
            <a:ext cx="8839200" cy="4724400"/>
          </a:xfrm>
        </p:spPr>
        <p:txBody>
          <a:bodyPr>
            <a:normAutofit/>
          </a:bodyPr>
          <a:lstStyle/>
          <a:p>
            <a:r>
              <a:rPr lang="en-US" dirty="0"/>
              <a:t>This is Special Use Permit (SUP) to allow for the construction of a new wireless cellular facility consisting of a 45-foot high stealth monopine structure </a:t>
            </a:r>
          </a:p>
          <a:p>
            <a:r>
              <a:rPr lang="en-US" dirty="0"/>
              <a:t>The tower is proposed to be located on a 3 acre parcel in Incline Village, east of the intersection of Lakeshore Blvd. and Tahoe Blvd. </a:t>
            </a:r>
          </a:p>
          <a:p>
            <a:r>
              <a:rPr lang="en-US" dirty="0"/>
              <a:t>Washoe County Code (WCC) 110.324.50(e) requires a  SUP for a monopole antenna</a:t>
            </a:r>
          </a:p>
          <a:p>
            <a:endParaRPr lang="en-US" dirty="0"/>
          </a:p>
          <a:p>
            <a:endParaRPr lang="en-US" dirty="0"/>
          </a:p>
          <a:p>
            <a:endParaRPr lang="en-US" dirty="0"/>
          </a:p>
          <a:p>
            <a:pPr marL="0" indent="0">
              <a:buNone/>
            </a:pPr>
            <a:endParaRPr lang="en-US" dirty="0"/>
          </a:p>
        </p:txBody>
      </p:sp>
      <p:sp>
        <p:nvSpPr>
          <p:cNvPr id="3" name="Title 2"/>
          <p:cNvSpPr>
            <a:spLocks noGrp="1"/>
          </p:cNvSpPr>
          <p:nvPr>
            <p:ph type="title"/>
          </p:nvPr>
        </p:nvSpPr>
        <p:spPr>
          <a:xfrm>
            <a:off x="1219200" y="76200"/>
            <a:ext cx="7924800" cy="792162"/>
          </a:xfrm>
        </p:spPr>
        <p:txBody>
          <a:bodyPr/>
          <a:lstStyle/>
          <a:p>
            <a:r>
              <a:rPr lang="en-US" dirty="0"/>
              <a:t>Request</a:t>
            </a:r>
          </a:p>
        </p:txBody>
      </p:sp>
    </p:spTree>
    <p:extLst>
      <p:ext uri="{BB962C8B-B14F-4D97-AF65-F5344CB8AC3E}">
        <p14:creationId xmlns:p14="http://schemas.microsoft.com/office/powerpoint/2010/main" val="1949697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838200"/>
          </a:xfrm>
        </p:spPr>
        <p:txBody>
          <a:bodyPr/>
          <a:lstStyle/>
          <a:p>
            <a:r>
              <a:rPr lang="en-US" dirty="0"/>
              <a:t>Site Characteristics</a:t>
            </a:r>
          </a:p>
        </p:txBody>
      </p:sp>
      <p:sp>
        <p:nvSpPr>
          <p:cNvPr id="2" name="Rectangle 1"/>
          <p:cNvSpPr/>
          <p:nvPr/>
        </p:nvSpPr>
        <p:spPr>
          <a:xfrm>
            <a:off x="457200" y="1219200"/>
            <a:ext cx="8534400" cy="4267200"/>
          </a:xfrm>
          <a:prstGeom prst="rect">
            <a:avLst/>
          </a:prstGeom>
        </p:spPr>
        <p:txBody>
          <a:bodyPr wrap="square">
            <a:spAutoFit/>
          </a:bodyPr>
          <a:lstStyle/>
          <a:p>
            <a:pPr marL="342900" indent="-342900">
              <a:lnSpc>
                <a:spcPct val="90000"/>
              </a:lnSpc>
              <a:spcBef>
                <a:spcPct val="20000"/>
              </a:spcBef>
              <a:buFont typeface="Wingdings" pitchFamily="2" charset="2"/>
              <a:buChar char="§"/>
            </a:pPr>
            <a:r>
              <a:rPr lang="en-US" sz="2800" b="1" dirty="0"/>
              <a:t>The parcel has a regulatory zoning of Low Density Suburban (LDS) and Tourist Commercial (TC)</a:t>
            </a:r>
          </a:p>
          <a:p>
            <a:pPr marL="342900" indent="-342900">
              <a:lnSpc>
                <a:spcPct val="90000"/>
              </a:lnSpc>
              <a:spcBef>
                <a:spcPct val="20000"/>
              </a:spcBef>
              <a:buFont typeface="Wingdings" pitchFamily="2" charset="2"/>
              <a:buChar char="§"/>
            </a:pPr>
            <a:r>
              <a:rPr lang="en-US" sz="2800" b="1" dirty="0"/>
              <a:t>The tower and equipment will be located on the southern portion of the parcel that is zoned LDS </a:t>
            </a:r>
          </a:p>
          <a:p>
            <a:pPr marL="342900" indent="-342900">
              <a:lnSpc>
                <a:spcPct val="90000"/>
              </a:lnSpc>
              <a:spcBef>
                <a:spcPct val="20000"/>
              </a:spcBef>
              <a:buFont typeface="Wingdings" pitchFamily="2" charset="2"/>
              <a:buChar char="§"/>
            </a:pPr>
            <a:r>
              <a:rPr lang="en-US" sz="2800" b="1" dirty="0"/>
              <a:t>There is a 4,214 sq. ft. residence on the northern portion of the parcel</a:t>
            </a:r>
          </a:p>
          <a:p>
            <a:pPr marL="342900" indent="-342900">
              <a:lnSpc>
                <a:spcPct val="90000"/>
              </a:lnSpc>
              <a:spcBef>
                <a:spcPct val="20000"/>
              </a:spcBef>
              <a:buFont typeface="Wingdings" pitchFamily="2" charset="2"/>
              <a:buChar char="§"/>
            </a:pPr>
            <a:r>
              <a:rPr lang="en-US" sz="2800" b="1" dirty="0"/>
              <a:t>To the west is Tahoe Blvd/State Route 28 and the parcels to the east are zoned LDS and to the south the parcel is zoned General Rural (GR), where the Tunnel Creek Trail is located</a:t>
            </a:r>
          </a:p>
        </p:txBody>
      </p:sp>
    </p:spTree>
    <p:extLst>
      <p:ext uri="{BB962C8B-B14F-4D97-AF65-F5344CB8AC3E}">
        <p14:creationId xmlns:p14="http://schemas.microsoft.com/office/powerpoint/2010/main" val="3483098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B8324CCB-8754-4EAD-AC38-F74577EBF51A}"/>
              </a:ext>
            </a:extLst>
          </p:cNvPr>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xmlns="" id="{E2FAFBCE-998C-4092-AF2C-D430A79C857F}"/>
              </a:ext>
            </a:extLst>
          </p:cNvPr>
          <p:cNvPicPr>
            <a:picLocks noGrp="1" noChangeAspect="1"/>
          </p:cNvPicPr>
          <p:nvPr>
            <p:ph idx="1"/>
          </p:nvPr>
        </p:nvPicPr>
        <p:blipFill>
          <a:blip r:embed="rId2"/>
          <a:stretch>
            <a:fillRect/>
          </a:stretch>
        </p:blipFill>
        <p:spPr>
          <a:xfrm>
            <a:off x="283017" y="76200"/>
            <a:ext cx="8843506" cy="6231542"/>
          </a:xfrm>
          <a:prstGeom prst="rect">
            <a:avLst/>
          </a:prstGeom>
        </p:spPr>
      </p:pic>
      <p:sp>
        <p:nvSpPr>
          <p:cNvPr id="8" name="Speech Bubble: Rectangle 7">
            <a:extLst>
              <a:ext uri="{FF2B5EF4-FFF2-40B4-BE49-F238E27FC236}">
                <a16:creationId xmlns:a16="http://schemas.microsoft.com/office/drawing/2014/main" xmlns="" id="{698458D1-793A-4A2B-ADCA-0F1592570DE6}"/>
              </a:ext>
            </a:extLst>
          </p:cNvPr>
          <p:cNvSpPr/>
          <p:nvPr/>
        </p:nvSpPr>
        <p:spPr>
          <a:xfrm>
            <a:off x="5791200" y="3429000"/>
            <a:ext cx="2362200" cy="914400"/>
          </a:xfrm>
          <a:prstGeom prst="wedgeRectCallout">
            <a:avLst>
              <a:gd name="adj1" fmla="val -117785"/>
              <a:gd name="adj2" fmla="val 57913"/>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Location of tower and wireless equipment</a:t>
            </a:r>
          </a:p>
        </p:txBody>
      </p:sp>
      <p:sp>
        <p:nvSpPr>
          <p:cNvPr id="2" name="Speech Bubble: Rectangle 1">
            <a:extLst>
              <a:ext uri="{FF2B5EF4-FFF2-40B4-BE49-F238E27FC236}">
                <a16:creationId xmlns:a16="http://schemas.microsoft.com/office/drawing/2014/main" xmlns="" id="{6658A40E-1DDA-4C5A-82E7-2C6EEE96BFF0}"/>
              </a:ext>
            </a:extLst>
          </p:cNvPr>
          <p:cNvSpPr/>
          <p:nvPr/>
        </p:nvSpPr>
        <p:spPr>
          <a:xfrm>
            <a:off x="6858000" y="1581260"/>
            <a:ext cx="1409700" cy="612648"/>
          </a:xfrm>
          <a:prstGeom prst="wedgeRectCallout">
            <a:avLst>
              <a:gd name="adj1" fmla="val -218998"/>
              <a:gd name="adj2" fmla="val 200799"/>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Residence</a:t>
            </a:r>
          </a:p>
        </p:txBody>
      </p:sp>
    </p:spTree>
    <p:extLst>
      <p:ext uri="{BB962C8B-B14F-4D97-AF65-F5344CB8AC3E}">
        <p14:creationId xmlns:p14="http://schemas.microsoft.com/office/powerpoint/2010/main" val="2371401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543800" cy="838200"/>
          </a:xfrm>
        </p:spPr>
        <p:txBody>
          <a:bodyPr/>
          <a:lstStyle/>
          <a:p>
            <a:r>
              <a:rPr lang="en-US" dirty="0"/>
              <a:t>Site Layout</a:t>
            </a:r>
          </a:p>
        </p:txBody>
      </p:sp>
      <p:pic>
        <p:nvPicPr>
          <p:cNvPr id="4" name="Content Placeholder 3">
            <a:extLst>
              <a:ext uri="{FF2B5EF4-FFF2-40B4-BE49-F238E27FC236}">
                <a16:creationId xmlns:a16="http://schemas.microsoft.com/office/drawing/2014/main" xmlns="" id="{83241F4C-07F1-4652-8799-8EB0539B32B8}"/>
              </a:ext>
            </a:extLst>
          </p:cNvPr>
          <p:cNvPicPr>
            <a:picLocks noGrp="1" noChangeAspect="1"/>
          </p:cNvPicPr>
          <p:nvPr>
            <p:ph idx="1"/>
          </p:nvPr>
        </p:nvPicPr>
        <p:blipFill>
          <a:blip r:embed="rId2"/>
          <a:stretch>
            <a:fillRect/>
          </a:stretch>
        </p:blipFill>
        <p:spPr>
          <a:xfrm>
            <a:off x="1487254" y="697385"/>
            <a:ext cx="5827946" cy="5398615"/>
          </a:xfrm>
          <a:prstGeom prst="rect">
            <a:avLst/>
          </a:prstGeom>
        </p:spPr>
      </p:pic>
    </p:spTree>
    <p:extLst>
      <p:ext uri="{BB962C8B-B14F-4D97-AF65-F5344CB8AC3E}">
        <p14:creationId xmlns:p14="http://schemas.microsoft.com/office/powerpoint/2010/main" val="2945544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E06CF775-2372-4D3F-8236-6D4A82CDC423}"/>
              </a:ext>
            </a:extLst>
          </p:cNvPr>
          <p:cNvPicPr>
            <a:picLocks noGrp="1" noChangeAspect="1"/>
          </p:cNvPicPr>
          <p:nvPr>
            <p:ph idx="1"/>
          </p:nvPr>
        </p:nvPicPr>
        <p:blipFill>
          <a:blip r:embed="rId2"/>
          <a:stretch>
            <a:fillRect/>
          </a:stretch>
        </p:blipFill>
        <p:spPr>
          <a:xfrm>
            <a:off x="1811981" y="109143"/>
            <a:ext cx="5427019" cy="6367857"/>
          </a:xfrm>
          <a:prstGeom prst="rect">
            <a:avLst/>
          </a:prstGeom>
        </p:spPr>
      </p:pic>
      <p:sp>
        <p:nvSpPr>
          <p:cNvPr id="3" name="Title 2">
            <a:extLst>
              <a:ext uri="{FF2B5EF4-FFF2-40B4-BE49-F238E27FC236}">
                <a16:creationId xmlns:a16="http://schemas.microsoft.com/office/drawing/2014/main" xmlns="" id="{4801C6B2-422A-4CF0-B8B9-10CD0FD7C0F8}"/>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393180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066800"/>
            <a:ext cx="8610600" cy="4800600"/>
          </a:xfrm>
        </p:spPr>
        <p:txBody>
          <a:bodyPr>
            <a:normAutofit fontScale="92500" lnSpcReduction="20000"/>
          </a:bodyPr>
          <a:lstStyle/>
          <a:p>
            <a:pPr>
              <a:lnSpc>
                <a:spcPct val="90000"/>
              </a:lnSpc>
            </a:pPr>
            <a:r>
              <a:rPr lang="en-US" dirty="0"/>
              <a:t>The 40-foot tall monopine will be topped with a 5 foot crown, with a total height of 45 feet</a:t>
            </a:r>
          </a:p>
          <a:p>
            <a:pPr>
              <a:lnSpc>
                <a:spcPct val="90000"/>
              </a:lnSpc>
            </a:pPr>
            <a:r>
              <a:rPr lang="en-US" dirty="0"/>
              <a:t>The monopine will be equipped with 6 antennas, which will be used only by Verizon</a:t>
            </a:r>
          </a:p>
          <a:p>
            <a:pPr>
              <a:lnSpc>
                <a:spcPct val="90000"/>
              </a:lnSpc>
            </a:pPr>
            <a:r>
              <a:rPr lang="en-US" dirty="0"/>
              <a:t>A building that is designed as a log cabin will house the wireless equipment</a:t>
            </a:r>
          </a:p>
          <a:p>
            <a:pPr>
              <a:lnSpc>
                <a:spcPct val="90000"/>
              </a:lnSpc>
            </a:pPr>
            <a:r>
              <a:rPr lang="en-US" dirty="0"/>
              <a:t>The area for the monopine is 169 sq. ft. and the cabin area is 356 sq. ft. with a total square footage of the facility is 525 sq. ft. </a:t>
            </a:r>
          </a:p>
          <a:p>
            <a:r>
              <a:rPr lang="en-US" dirty="0"/>
              <a:t>The applicant is requesting to vary the landscaping requirements and not landscape the site, there are several large trees where the tower will be located</a:t>
            </a:r>
          </a:p>
          <a:p>
            <a:endParaRPr lang="en-US" dirty="0"/>
          </a:p>
        </p:txBody>
      </p:sp>
      <p:sp>
        <p:nvSpPr>
          <p:cNvPr id="3" name="Title 2"/>
          <p:cNvSpPr>
            <a:spLocks noGrp="1"/>
          </p:cNvSpPr>
          <p:nvPr>
            <p:ph type="title"/>
          </p:nvPr>
        </p:nvSpPr>
        <p:spPr/>
        <p:txBody>
          <a:bodyPr/>
          <a:lstStyle/>
          <a:p>
            <a:r>
              <a:rPr lang="en-US" dirty="0"/>
              <a:t>Analysis</a:t>
            </a:r>
          </a:p>
        </p:txBody>
      </p:sp>
    </p:spTree>
    <p:extLst>
      <p:ext uri="{BB962C8B-B14F-4D97-AF65-F5344CB8AC3E}">
        <p14:creationId xmlns:p14="http://schemas.microsoft.com/office/powerpoint/2010/main" val="3840571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1486A82D-22A9-4BA2-86C0-91958913AF74}"/>
              </a:ext>
            </a:extLst>
          </p:cNvPr>
          <p:cNvPicPr>
            <a:picLocks noGrp="1" noChangeAspect="1"/>
          </p:cNvPicPr>
          <p:nvPr>
            <p:ph idx="1"/>
          </p:nvPr>
        </p:nvPicPr>
        <p:blipFill>
          <a:blip r:embed="rId2"/>
          <a:stretch>
            <a:fillRect/>
          </a:stretch>
        </p:blipFill>
        <p:spPr>
          <a:xfrm>
            <a:off x="646580" y="152400"/>
            <a:ext cx="8472952" cy="5791200"/>
          </a:xfrm>
          <a:prstGeom prst="rect">
            <a:avLst/>
          </a:prstGeom>
        </p:spPr>
      </p:pic>
      <p:sp>
        <p:nvSpPr>
          <p:cNvPr id="3" name="Title 2">
            <a:extLst>
              <a:ext uri="{FF2B5EF4-FFF2-40B4-BE49-F238E27FC236}">
                <a16:creationId xmlns:a16="http://schemas.microsoft.com/office/drawing/2014/main" xmlns="" id="{768222A9-A108-4390-A988-029530FB47D7}"/>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983143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A6CFED78-F546-49AC-9B73-4C050AFA7040}"/>
              </a:ext>
            </a:extLst>
          </p:cNvPr>
          <p:cNvSpPr>
            <a:spLocks noGrp="1"/>
          </p:cNvSpPr>
          <p:nvPr>
            <p:ph type="title"/>
          </p:nvPr>
        </p:nvSpPr>
        <p:spPr>
          <a:xfrm>
            <a:off x="1219200" y="152400"/>
            <a:ext cx="8229600" cy="715962"/>
          </a:xfrm>
        </p:spPr>
        <p:txBody>
          <a:bodyPr/>
          <a:lstStyle/>
          <a:p>
            <a:pPr algn="l"/>
            <a:r>
              <a:rPr lang="en-US" sz="3000" dirty="0"/>
              <a:t>View from Tunnel Creek Rd. - looking southwest</a:t>
            </a:r>
            <a:r>
              <a:rPr lang="en-US" dirty="0"/>
              <a:t/>
            </a:r>
            <a:br>
              <a:rPr lang="en-US" dirty="0"/>
            </a:br>
            <a:endParaRPr lang="en-US" dirty="0"/>
          </a:p>
        </p:txBody>
      </p:sp>
      <p:pic>
        <p:nvPicPr>
          <p:cNvPr id="7" name="Content Placeholder 6">
            <a:extLst>
              <a:ext uri="{FF2B5EF4-FFF2-40B4-BE49-F238E27FC236}">
                <a16:creationId xmlns:a16="http://schemas.microsoft.com/office/drawing/2014/main" xmlns="" id="{2DA1764A-8FDD-44FF-9A5C-23B912838030}"/>
              </a:ext>
            </a:extLst>
          </p:cNvPr>
          <p:cNvPicPr>
            <a:picLocks noGrp="1"/>
          </p:cNvPicPr>
          <p:nvPr>
            <p:ph idx="1"/>
          </p:nvPr>
        </p:nvPicPr>
        <p:blipFill>
          <a:blip r:embed="rId2"/>
          <a:stretch>
            <a:fillRect/>
          </a:stretch>
        </p:blipFill>
        <p:spPr>
          <a:xfrm>
            <a:off x="2133600" y="685800"/>
            <a:ext cx="4419600" cy="6096000"/>
          </a:xfrm>
          <a:prstGeom prst="rect">
            <a:avLst/>
          </a:prstGeom>
        </p:spPr>
      </p:pic>
    </p:spTree>
    <p:extLst>
      <p:ext uri="{BB962C8B-B14F-4D97-AF65-F5344CB8AC3E}">
        <p14:creationId xmlns:p14="http://schemas.microsoft.com/office/powerpoint/2010/main" val="633124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4ED73C4C-C9D9-4128-A739-731A77057826}"/>
              </a:ext>
            </a:extLst>
          </p:cNvPr>
          <p:cNvSpPr>
            <a:spLocks noGrp="1"/>
          </p:cNvSpPr>
          <p:nvPr>
            <p:ph type="title"/>
          </p:nvPr>
        </p:nvSpPr>
        <p:spPr/>
        <p:txBody>
          <a:bodyPr/>
          <a:lstStyle/>
          <a:p>
            <a:r>
              <a:rPr lang="en-US" sz="2800" dirty="0"/>
              <a:t>View from Lakeshore Blvd. - looking southeast</a:t>
            </a:r>
            <a:r>
              <a:rPr lang="en-US" dirty="0"/>
              <a:t/>
            </a:r>
            <a:br>
              <a:rPr lang="en-US" dirty="0"/>
            </a:br>
            <a:endParaRPr lang="en-US" dirty="0"/>
          </a:p>
        </p:txBody>
      </p:sp>
      <p:pic>
        <p:nvPicPr>
          <p:cNvPr id="4" name="Content Placeholder 3">
            <a:extLst>
              <a:ext uri="{FF2B5EF4-FFF2-40B4-BE49-F238E27FC236}">
                <a16:creationId xmlns:a16="http://schemas.microsoft.com/office/drawing/2014/main" xmlns="" id="{74F87FCC-F4C7-4C6E-9724-342FA37386B6}"/>
              </a:ext>
            </a:extLst>
          </p:cNvPr>
          <p:cNvPicPr>
            <a:picLocks noGrp="1"/>
          </p:cNvPicPr>
          <p:nvPr>
            <p:ph idx="1"/>
          </p:nvPr>
        </p:nvPicPr>
        <p:blipFill>
          <a:blip r:embed="rId2"/>
          <a:stretch>
            <a:fillRect/>
          </a:stretch>
        </p:blipFill>
        <p:spPr>
          <a:xfrm>
            <a:off x="1828800" y="609600"/>
            <a:ext cx="5029199" cy="6172200"/>
          </a:xfrm>
          <a:prstGeom prst="rect">
            <a:avLst/>
          </a:prstGeom>
        </p:spPr>
      </p:pic>
    </p:spTree>
    <p:extLst>
      <p:ext uri="{BB962C8B-B14F-4D97-AF65-F5344CB8AC3E}">
        <p14:creationId xmlns:p14="http://schemas.microsoft.com/office/powerpoint/2010/main" val="604569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CDF40EC1-78E6-4653-89FD-B93662ACCF46}"/>
              </a:ext>
            </a:extLst>
          </p:cNvPr>
          <p:cNvSpPr>
            <a:spLocks noGrp="1"/>
          </p:cNvSpPr>
          <p:nvPr>
            <p:ph type="title"/>
          </p:nvPr>
        </p:nvSpPr>
        <p:spPr/>
        <p:txBody>
          <a:bodyPr/>
          <a:lstStyle/>
          <a:p>
            <a:r>
              <a:rPr lang="en-US" sz="2800" dirty="0"/>
              <a:t>View from Tunnel Creek Rd. - looking southwest</a:t>
            </a:r>
            <a:br>
              <a:rPr lang="en-US" sz="2800" dirty="0"/>
            </a:br>
            <a:endParaRPr lang="en-US" sz="2800" dirty="0"/>
          </a:p>
        </p:txBody>
      </p:sp>
      <p:pic>
        <p:nvPicPr>
          <p:cNvPr id="4" name="Content Placeholder 3">
            <a:extLst>
              <a:ext uri="{FF2B5EF4-FFF2-40B4-BE49-F238E27FC236}">
                <a16:creationId xmlns:a16="http://schemas.microsoft.com/office/drawing/2014/main" xmlns="" id="{73F6B268-18D1-420B-88F3-4B50C7264406}"/>
              </a:ext>
            </a:extLst>
          </p:cNvPr>
          <p:cNvPicPr>
            <a:picLocks noGrp="1"/>
          </p:cNvPicPr>
          <p:nvPr>
            <p:ph idx="1"/>
          </p:nvPr>
        </p:nvPicPr>
        <p:blipFill>
          <a:blip r:embed="rId2"/>
          <a:stretch>
            <a:fillRect/>
          </a:stretch>
        </p:blipFill>
        <p:spPr>
          <a:xfrm>
            <a:off x="1943100" y="685800"/>
            <a:ext cx="5257800" cy="5989638"/>
          </a:xfrm>
          <a:prstGeom prst="rect">
            <a:avLst/>
          </a:prstGeom>
        </p:spPr>
      </p:pic>
    </p:spTree>
    <p:extLst>
      <p:ext uri="{BB962C8B-B14F-4D97-AF65-F5344CB8AC3E}">
        <p14:creationId xmlns:p14="http://schemas.microsoft.com/office/powerpoint/2010/main" val="3869422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143000"/>
            <a:ext cx="8763000" cy="4724400"/>
          </a:xfrm>
        </p:spPr>
        <p:txBody>
          <a:bodyPr>
            <a:normAutofit fontScale="85000" lnSpcReduction="10000"/>
          </a:bodyPr>
          <a:lstStyle/>
          <a:p>
            <a:r>
              <a:rPr lang="en-US" dirty="0"/>
              <a:t>The applicant did looked at other locations however this site was deemed the best and met the requirements </a:t>
            </a:r>
          </a:p>
          <a:p>
            <a:r>
              <a:rPr lang="en-US" dirty="0"/>
              <a:t>The applicant states the antenna is needed to meet the significant gap coverage in the southeast section of Incline Village for Verizon  </a:t>
            </a:r>
          </a:p>
          <a:p>
            <a:r>
              <a:rPr lang="en-US" dirty="0"/>
              <a:t>Per the applicant “federal law holds that limiting coverage to just one carrier to the exclusion of other carriers (because coverage then exists) constitutes an effective Denial of Service.  While Verizon does provide some service in the area, coverage and capacity will be significantly improved with additions to the site.” </a:t>
            </a:r>
          </a:p>
          <a:p>
            <a:endParaRPr lang="en-US" dirty="0"/>
          </a:p>
        </p:txBody>
      </p:sp>
      <p:sp>
        <p:nvSpPr>
          <p:cNvPr id="3" name="Title 2"/>
          <p:cNvSpPr>
            <a:spLocks noGrp="1"/>
          </p:cNvSpPr>
          <p:nvPr>
            <p:ph type="title"/>
          </p:nvPr>
        </p:nvSpPr>
        <p:spPr>
          <a:xfrm>
            <a:off x="1219200" y="76200"/>
            <a:ext cx="7543800" cy="762000"/>
          </a:xfrm>
        </p:spPr>
        <p:txBody>
          <a:bodyPr/>
          <a:lstStyle/>
          <a:p>
            <a:r>
              <a:rPr lang="en-US" dirty="0"/>
              <a:t>Analysis</a:t>
            </a:r>
          </a:p>
        </p:txBody>
      </p:sp>
    </p:spTree>
    <p:extLst>
      <p:ext uri="{BB962C8B-B14F-4D97-AF65-F5344CB8AC3E}">
        <p14:creationId xmlns:p14="http://schemas.microsoft.com/office/powerpoint/2010/main" val="464633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97B07CB4-C05D-4E26-9B0E-5C35DB743502}"/>
              </a:ext>
            </a:extLst>
          </p:cNvPr>
          <p:cNvSpPr>
            <a:spLocks noGrp="1"/>
          </p:cNvSpPr>
          <p:nvPr>
            <p:ph type="title"/>
          </p:nvPr>
        </p:nvSpPr>
        <p:spPr>
          <a:xfrm>
            <a:off x="1219200" y="76200"/>
            <a:ext cx="7620000" cy="769690"/>
          </a:xfrm>
        </p:spPr>
        <p:txBody>
          <a:bodyPr/>
          <a:lstStyle/>
          <a:p>
            <a:r>
              <a:rPr lang="en-US" dirty="0"/>
              <a:t>Coverage Map</a:t>
            </a:r>
          </a:p>
        </p:txBody>
      </p:sp>
      <p:pic>
        <p:nvPicPr>
          <p:cNvPr id="4" name="Content Placeholder 3">
            <a:extLst>
              <a:ext uri="{FF2B5EF4-FFF2-40B4-BE49-F238E27FC236}">
                <a16:creationId xmlns:a16="http://schemas.microsoft.com/office/drawing/2014/main" xmlns="" id="{3D4199C7-66A4-4D7E-926E-E948AFAE86A1}"/>
              </a:ext>
            </a:extLst>
          </p:cNvPr>
          <p:cNvPicPr>
            <a:picLocks noGrp="1"/>
          </p:cNvPicPr>
          <p:nvPr>
            <p:ph idx="1"/>
          </p:nvPr>
        </p:nvPicPr>
        <p:blipFill>
          <a:blip r:embed="rId2"/>
          <a:stretch>
            <a:fillRect/>
          </a:stretch>
        </p:blipFill>
        <p:spPr>
          <a:xfrm>
            <a:off x="914400" y="845890"/>
            <a:ext cx="7970557" cy="5257800"/>
          </a:xfrm>
          <a:prstGeom prst="rect">
            <a:avLst/>
          </a:prstGeom>
        </p:spPr>
      </p:pic>
    </p:spTree>
    <p:extLst>
      <p:ext uri="{BB962C8B-B14F-4D97-AF65-F5344CB8AC3E}">
        <p14:creationId xmlns:p14="http://schemas.microsoft.com/office/powerpoint/2010/main" val="1046538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992876B4-C714-4FB8-B5B7-261A7FCDAC8E}"/>
              </a:ext>
            </a:extLst>
          </p:cNvPr>
          <p:cNvSpPr>
            <a:spLocks noGrp="1"/>
          </p:cNvSpPr>
          <p:nvPr>
            <p:ph type="title"/>
          </p:nvPr>
        </p:nvSpPr>
        <p:spPr>
          <a:xfrm>
            <a:off x="1219200" y="76200"/>
            <a:ext cx="7162800" cy="838200"/>
          </a:xfrm>
        </p:spPr>
        <p:txBody>
          <a:bodyPr/>
          <a:lstStyle/>
          <a:p>
            <a:r>
              <a:rPr lang="en-US" dirty="0"/>
              <a:t>Coverage Map</a:t>
            </a:r>
          </a:p>
        </p:txBody>
      </p:sp>
      <p:pic>
        <p:nvPicPr>
          <p:cNvPr id="4" name="Content Placeholder 3">
            <a:extLst>
              <a:ext uri="{FF2B5EF4-FFF2-40B4-BE49-F238E27FC236}">
                <a16:creationId xmlns:a16="http://schemas.microsoft.com/office/drawing/2014/main" xmlns="" id="{7641A8E3-BACC-4800-B828-58694831A0CF}"/>
              </a:ext>
            </a:extLst>
          </p:cNvPr>
          <p:cNvPicPr>
            <a:picLocks noGrp="1"/>
          </p:cNvPicPr>
          <p:nvPr>
            <p:ph idx="1"/>
          </p:nvPr>
        </p:nvPicPr>
        <p:blipFill>
          <a:blip r:embed="rId2"/>
          <a:stretch>
            <a:fillRect/>
          </a:stretch>
        </p:blipFill>
        <p:spPr>
          <a:xfrm>
            <a:off x="533400" y="990600"/>
            <a:ext cx="8305800" cy="5151438"/>
          </a:xfrm>
          <a:prstGeom prst="rect">
            <a:avLst/>
          </a:prstGeom>
        </p:spPr>
      </p:pic>
    </p:spTree>
    <p:extLst>
      <p:ext uri="{BB962C8B-B14F-4D97-AF65-F5344CB8AC3E}">
        <p14:creationId xmlns:p14="http://schemas.microsoft.com/office/powerpoint/2010/main" val="2188931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228600" y="1143000"/>
            <a:ext cx="8763000" cy="4648200"/>
          </a:xfrm>
        </p:spPr>
        <p:txBody>
          <a:bodyPr>
            <a:normAutofit fontScale="92500" lnSpcReduction="10000"/>
          </a:bodyPr>
          <a:lstStyle/>
          <a:p>
            <a:r>
              <a:rPr lang="en-US" dirty="0"/>
              <a:t>33 parcels within 500 feet of the site were noticed</a:t>
            </a:r>
          </a:p>
          <a:p>
            <a:r>
              <a:rPr lang="en-US" dirty="0"/>
              <a:t>The Incline Valley CAB heard the item twice on May 6, 2019 and again November 4, 2019, the applicant made changed the location of the tower and equipment slightly and updated the application</a:t>
            </a:r>
          </a:p>
          <a:p>
            <a:r>
              <a:rPr lang="en-US" dirty="0"/>
              <a:t>The CAB made no recommendations, except to forward the  CAB minutes </a:t>
            </a:r>
          </a:p>
          <a:p>
            <a:r>
              <a:rPr lang="en-US" dirty="0"/>
              <a:t>I have received phone calls with questions and an email in opposition that has been distributed to the Board</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pPr lvl="0"/>
            <a:r>
              <a:rPr lang="en-US" sz="3600" dirty="0">
                <a:solidFill>
                  <a:prstClr val="black"/>
                </a:solidFill>
              </a:rPr>
              <a:t>Various agencies reviewed  the application, their comments are included in the staff report</a:t>
            </a:r>
          </a:p>
          <a:p>
            <a:pPr lvl="0"/>
            <a:r>
              <a:rPr lang="en-US" sz="3600" dirty="0">
                <a:solidFill>
                  <a:prstClr val="black"/>
                </a:solidFill>
              </a:rPr>
              <a:t>Agencies with conditions, are included in the Conditions of Approval</a:t>
            </a:r>
          </a:p>
          <a:p>
            <a:pPr lvl="0" fontAlgn="base" hangingPunct="0"/>
            <a:endParaRPr lang="en-US" dirty="0"/>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914400"/>
          </a:xfrm>
        </p:spPr>
        <p:txBody>
          <a:bodyPr/>
          <a:lstStyle/>
          <a:p>
            <a:r>
              <a:rPr lang="en-US" dirty="0"/>
              <a:t>Findings</a:t>
            </a:r>
          </a:p>
        </p:txBody>
      </p:sp>
      <p:sp>
        <p:nvSpPr>
          <p:cNvPr id="4" name="Content Placeholder 3"/>
          <p:cNvSpPr>
            <a:spLocks noGrp="1"/>
          </p:cNvSpPr>
          <p:nvPr>
            <p:ph idx="1"/>
          </p:nvPr>
        </p:nvSpPr>
        <p:spPr>
          <a:xfrm>
            <a:off x="304800" y="990600"/>
            <a:ext cx="8839200" cy="4876800"/>
          </a:xfrm>
        </p:spPr>
        <p:txBody>
          <a:bodyPr>
            <a:noAutofit/>
          </a:bodyPr>
          <a:lstStyle/>
          <a:p>
            <a:pPr marL="0" lvl="0" indent="0">
              <a:buNone/>
            </a:pPr>
            <a:r>
              <a:rPr lang="en-US" sz="3600" dirty="0">
                <a:solidFill>
                  <a:prstClr val="black"/>
                </a:solidFill>
              </a:rPr>
              <a:t>WCC Section 110.810.30, Special Use Permit Findings:</a:t>
            </a:r>
          </a:p>
          <a:p>
            <a:pPr marL="971550" lvl="1" indent="-514350">
              <a:buFont typeface="+mj-lt"/>
              <a:buAutoNum type="arabicPeriod"/>
            </a:pPr>
            <a:r>
              <a:rPr lang="en-US" sz="3600" b="1" i="1" dirty="0">
                <a:solidFill>
                  <a:prstClr val="black"/>
                </a:solidFill>
              </a:rPr>
              <a:t>Consistency with Master Plan</a:t>
            </a:r>
          </a:p>
          <a:p>
            <a:pPr marL="971550" lvl="1" indent="-514350">
              <a:buFont typeface="+mj-lt"/>
              <a:buAutoNum type="arabicPeriod"/>
            </a:pPr>
            <a:r>
              <a:rPr lang="en-US" sz="3600" b="1" i="1" dirty="0">
                <a:solidFill>
                  <a:prstClr val="black"/>
                </a:solidFill>
              </a:rPr>
              <a:t>Adequate Improvements</a:t>
            </a:r>
          </a:p>
          <a:p>
            <a:pPr marL="971550" lvl="1" indent="-514350">
              <a:buFont typeface="+mj-lt"/>
              <a:buAutoNum type="arabicPeriod"/>
            </a:pPr>
            <a:r>
              <a:rPr lang="en-US" sz="3600" b="1" i="1" dirty="0">
                <a:solidFill>
                  <a:prstClr val="black"/>
                </a:solidFill>
              </a:rPr>
              <a:t>Site Suitability</a:t>
            </a:r>
          </a:p>
          <a:p>
            <a:pPr marL="971550" lvl="1" indent="-514350">
              <a:buFont typeface="+mj-lt"/>
              <a:buAutoNum type="arabicPeriod"/>
            </a:pPr>
            <a:r>
              <a:rPr lang="en-US" sz="3600" b="1" i="1" dirty="0">
                <a:solidFill>
                  <a:prstClr val="black"/>
                </a:solidFill>
              </a:rPr>
              <a:t>Issuance Not Detrimental</a:t>
            </a:r>
          </a:p>
          <a:p>
            <a:pPr marL="971550" lvl="1" indent="-514350">
              <a:buFont typeface="+mj-lt"/>
              <a:buAutoNum type="arabicPeriod"/>
            </a:pPr>
            <a:r>
              <a:rPr lang="en-US" sz="3600" b="1" i="1" dirty="0">
                <a:solidFill>
                  <a:prstClr val="black"/>
                </a:solidFill>
              </a:rPr>
              <a:t>Effect on Military Installation</a:t>
            </a:r>
          </a:p>
          <a:p>
            <a:pPr lvl="0" hangingPunct="0">
              <a:buFont typeface="+mj-lt"/>
              <a:buAutoNum type="arabicPeriod"/>
            </a:pPr>
            <a:endParaRPr lang="en-US" sz="2400" dirty="0"/>
          </a:p>
        </p:txBody>
      </p:sp>
    </p:spTree>
    <p:extLst>
      <p:ext uri="{BB962C8B-B14F-4D97-AF65-F5344CB8AC3E}">
        <p14:creationId xmlns:p14="http://schemas.microsoft.com/office/powerpoint/2010/main" val="37990015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143000"/>
            <a:ext cx="9144000" cy="5410200"/>
          </a:xfrm>
        </p:spPr>
        <p:txBody>
          <a:bodyPr>
            <a:normAutofit fontScale="40000" lnSpcReduction="20000"/>
          </a:bodyPr>
          <a:lstStyle/>
          <a:p>
            <a:pPr marL="0" indent="0">
              <a:spcAft>
                <a:spcPts val="600"/>
              </a:spcAft>
              <a:buNone/>
            </a:pPr>
            <a:r>
              <a:rPr lang="en-US" sz="5800" dirty="0">
                <a:solidFill>
                  <a:prstClr val="black"/>
                </a:solidFill>
              </a:rPr>
              <a:t>Findings required by Section 110.324.75, for a telecommunications facility:</a:t>
            </a:r>
            <a:endParaRPr lang="en-US" sz="6000" dirty="0">
              <a:solidFill>
                <a:prstClr val="black"/>
              </a:solidFill>
            </a:endParaRPr>
          </a:p>
          <a:p>
            <a:pPr marL="1200150" lvl="1" indent="-742950">
              <a:spcAft>
                <a:spcPts val="600"/>
              </a:spcAft>
              <a:buAutoNum type="arabicPeriod" startAt="6"/>
            </a:pPr>
            <a:r>
              <a:rPr lang="en-US" sz="6000" b="1" i="1" dirty="0">
                <a:solidFill>
                  <a:prstClr val="black"/>
                </a:solidFill>
              </a:rPr>
              <a:t>That the communications facility meets all the standards of Sections 110.324.40 through 110.324.60 as determined by the Director of Community Development and/or his/her authorized representative; </a:t>
            </a:r>
          </a:p>
          <a:p>
            <a:pPr marL="1200150" lvl="1" indent="-742950">
              <a:spcAft>
                <a:spcPts val="600"/>
              </a:spcAft>
              <a:buAutoNum type="arabicPeriod" startAt="6"/>
            </a:pPr>
            <a:r>
              <a:rPr lang="en-US" sz="6000" b="1" i="1" dirty="0">
                <a:solidFill>
                  <a:prstClr val="black"/>
                </a:solidFill>
              </a:rPr>
              <a:t>That public input was considered during the public hearing review process; and </a:t>
            </a:r>
          </a:p>
          <a:p>
            <a:pPr marL="1200150" lvl="1" indent="-742950">
              <a:spcAft>
                <a:spcPts val="600"/>
              </a:spcAft>
              <a:buAutoNum type="arabicPeriod" startAt="6"/>
            </a:pPr>
            <a:r>
              <a:rPr lang="en-US" sz="6000" b="1" i="1" dirty="0">
                <a:solidFill>
                  <a:prstClr val="black"/>
                </a:solidFill>
              </a:rPr>
              <a:t>That the monopole or lattice tower will not unduly impact the adjacent neighborhoods or the vistas and ridgelines of the County.</a:t>
            </a:r>
          </a:p>
          <a:p>
            <a:pPr marL="58738" lvl="1" indent="0">
              <a:spcAft>
                <a:spcPts val="600"/>
              </a:spcAft>
              <a:buNone/>
            </a:pPr>
            <a:r>
              <a:rPr lang="en-US" sz="6000" b="1" dirty="0">
                <a:solidFill>
                  <a:prstClr val="black"/>
                </a:solidFill>
              </a:rPr>
              <a:t>Staff analysis of required findings is provided in the staff report starting on page 20-21. Staff is able to make all of the required findings and is recommending approval</a:t>
            </a:r>
          </a:p>
          <a:p>
            <a:pPr lvl="1">
              <a:spcAft>
                <a:spcPts val="600"/>
              </a:spcAft>
            </a:pPr>
            <a:endParaRPr lang="en-US" sz="4000" b="1" i="1" dirty="0">
              <a:solidFill>
                <a:prstClr val="black"/>
              </a:solidFill>
            </a:endParaRPr>
          </a:p>
          <a:p>
            <a:pPr marL="0" indent="0">
              <a:buNone/>
            </a:pPr>
            <a:r>
              <a:rPr lang="en-US" i="1" dirty="0"/>
              <a:t>	</a:t>
            </a:r>
            <a:endParaRPr lang="en-US" dirty="0"/>
          </a:p>
        </p:txBody>
      </p:sp>
      <p:sp>
        <p:nvSpPr>
          <p:cNvPr id="3" name="Title 2"/>
          <p:cNvSpPr>
            <a:spLocks noGrp="1"/>
          </p:cNvSpPr>
          <p:nvPr>
            <p:ph type="title"/>
          </p:nvPr>
        </p:nvSpPr>
        <p:spPr/>
        <p:txBody>
          <a:bodyPr/>
          <a:lstStyle/>
          <a:p>
            <a:r>
              <a:rPr lang="en-US" dirty="0"/>
              <a:t>Findings</a:t>
            </a:r>
          </a:p>
        </p:txBody>
      </p:sp>
    </p:spTree>
    <p:extLst>
      <p:ext uri="{BB962C8B-B14F-4D97-AF65-F5344CB8AC3E}">
        <p14:creationId xmlns:p14="http://schemas.microsoft.com/office/powerpoint/2010/main" val="2173474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304800" y="1143000"/>
            <a:ext cx="8839200" cy="4648200"/>
          </a:xfrm>
        </p:spPr>
        <p:txBody>
          <a:bodyPr>
            <a:normAutofit fontScale="92500" lnSpcReduction="10000"/>
          </a:bodyPr>
          <a:lstStyle/>
          <a:p>
            <a:pPr marL="0" indent="0" fontAlgn="base" hangingPunct="0">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WSUP19-0006 for Verizon Wireless, having made all five findings in accordance with Washoe County Code (WCC) Section 110.810.30 and all three findings in accordance with WCC </a:t>
            </a:r>
            <a:r>
              <a:rPr lang="en-US"/>
              <a:t>Section 110.324.75 and </a:t>
            </a:r>
            <a:r>
              <a:rPr lang="en-US" dirty="0"/>
              <a:t>waiving landscaping requirements per WCC Section 110.412</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2200D7ED-6620-45A0-9F13-862FEFE886A3}">
  <ds:schemaRefs>
    <ds:schemaRef ds:uri="http://schemas.microsoft.com/sharepoint/v3"/>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a94d8b85-37e1-4d17-8d55-8b7d207932bb"/>
    <ds:schemaRef ds:uri="http://purl.org/dc/elements/1.1/"/>
    <ds:schemaRef ds:uri="http://schemas.microsoft.com/office/2006/metadata/properties"/>
    <ds:schemaRef ds:uri="http://schemas.microsoft.com/sharepoint/v3/fields"/>
    <ds:schemaRef ds:uri="CEA9126C-A9B1-4F4A-855C-DD0F845697D2"/>
    <ds:schemaRef ds:uri="http://www.w3.org/XML/1998/namespace"/>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2853</TotalTime>
  <Words>742</Words>
  <Application>Microsoft Office PowerPoint</Application>
  <PresentationFormat>On-screen Show (4:3)</PresentationFormat>
  <Paragraphs>57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PowerPoint_Template_2015</vt:lpstr>
      <vt:lpstr>WSUP19-0006 (Verizon Monopole) </vt:lpstr>
      <vt:lpstr>Request</vt:lpstr>
      <vt:lpstr>Site Characteristics</vt:lpstr>
      <vt:lpstr>PowerPoint Presentation</vt:lpstr>
      <vt:lpstr>Site Layout</vt:lpstr>
      <vt:lpstr>PowerPoint Presentation</vt:lpstr>
      <vt:lpstr>Analysis</vt:lpstr>
      <vt:lpstr>PowerPoint Presentation</vt:lpstr>
      <vt:lpstr>View from Tunnel Creek Rd. - looking southwest </vt:lpstr>
      <vt:lpstr>View from Lakeshore Blvd. - looking southeast </vt:lpstr>
      <vt:lpstr>View from Tunnel Creek Rd. - looking southwest </vt:lpstr>
      <vt:lpstr>Analysis</vt:lpstr>
      <vt:lpstr>Coverage Map</vt:lpstr>
      <vt:lpstr>Coverage Map</vt:lpstr>
      <vt:lpstr>Public Notice &amp; CAB</vt:lpstr>
      <vt:lpstr>Reviewing Agencies</vt:lpstr>
      <vt:lpstr>Findings</vt:lpstr>
      <vt:lpstr>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145</cp:revision>
  <cp:lastPrinted>2014-10-07T22:54:33Z</cp:lastPrinted>
  <dcterms:created xsi:type="dcterms:W3CDTF">2015-09-25T21:46:02Z</dcterms:created>
  <dcterms:modified xsi:type="dcterms:W3CDTF">2019-12-05T19:45:09Z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